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1" r:id="rId2"/>
    <p:sldId id="302" r:id="rId3"/>
    <p:sldId id="2080108010" r:id="rId4"/>
    <p:sldId id="311" r:id="rId5"/>
    <p:sldId id="2080108011" r:id="rId6"/>
    <p:sldId id="2134804078" r:id="rId7"/>
    <p:sldId id="2134804077" r:id="rId8"/>
    <p:sldId id="2080108013" r:id="rId9"/>
    <p:sldId id="2080108014" r:id="rId10"/>
    <p:sldId id="92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4D345F"/>
    <a:srgbClr val="EFE9DF"/>
    <a:srgbClr val="30488E"/>
    <a:srgbClr val="009BA2"/>
    <a:srgbClr val="AF4E55"/>
    <a:srgbClr val="154E45"/>
    <a:srgbClr val="089086"/>
    <a:srgbClr val="FDD1D1"/>
    <a:srgbClr val="F7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94"/>
  </p:normalViewPr>
  <p:slideViewPr>
    <p:cSldViewPr snapToGrid="0" snapToObjects="1">
      <p:cViewPr varScale="1">
        <p:scale>
          <a:sx n="45" d="100"/>
          <a:sy n="45" d="100"/>
        </p:scale>
        <p:origin x="26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Euclid Circular B Regular"/>
        <a:ea typeface="Euclid Circular B Regular"/>
        <a:cs typeface="Arial" panose="020B0604020202020204" pitchFamily="34" charset="0"/>
        <a:sym typeface="Helvetica Neue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4226B-578C-4D80-8807-68A3C003F765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319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06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70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8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51107F8-6ACA-48DB-8F8D-89614228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783" y="1622804"/>
            <a:ext cx="16157050" cy="228600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094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8800"/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8800"/>
            </a:lvl1pPr>
          </a:lstStyle>
          <a:p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69072"/>
            <a:ext cx="19621500" cy="841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Euclid Circular B Regular"/>
                <a:ea typeface="+mn-ea"/>
                <a:cs typeface="+mn-cs"/>
                <a:sym typeface="Helvetica Neue Medium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1pPr>
      <a:lvl2pPr marL="127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2pPr>
      <a:lvl3pPr marL="190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3pPr>
      <a:lvl4pPr marL="254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4pPr>
      <a:lvl5pPr marL="317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Euclid Circular B Regular"/>
          <a:ea typeface="Euclid Circular B Regular"/>
          <a:cs typeface="Arial" panose="020B0604020202020204" pitchFamily="34" charset="0"/>
          <a:sym typeface="Helvetica Neue"/>
        </a:defRPr>
      </a:lvl5pPr>
      <a:lvl6pPr marL="381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3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n längre vänsterställd rubrik på två rader"/>
          <p:cNvSpPr txBox="1"/>
          <p:nvPr/>
        </p:nvSpPr>
        <p:spPr>
          <a:xfrm>
            <a:off x="1700095" y="3903312"/>
            <a:ext cx="1559975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90000"/>
              </a:lnSpc>
              <a:defRPr sz="11000" b="0" spc="-220">
                <a:solidFill>
                  <a:srgbClr val="FFFFFF"/>
                </a:solidFill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j-lt"/>
              </a:rPr>
              <a:t>Lärande i  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förändring​</a:t>
            </a:r>
            <a:endParaRPr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1" name="Jane Doe Smith"/>
          <p:cNvSpPr txBox="1"/>
          <p:nvPr/>
        </p:nvSpPr>
        <p:spPr>
          <a:xfrm>
            <a:off x="1748229" y="9058463"/>
            <a:ext cx="10413215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6000" b="0" spc="-119">
                <a:solidFill>
                  <a:srgbClr val="FFFFFF"/>
                </a:solidFill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n-lt"/>
              </a:rPr>
              <a:t>Hållbart arbetsliv: ​</a:t>
            </a:r>
            <a:br>
              <a:rPr lang="sv-SE" dirty="0">
                <a:latin typeface="+mn-lt"/>
              </a:rPr>
            </a:br>
            <a:r>
              <a:rPr lang="sv-SE" dirty="0">
                <a:latin typeface="+mn-lt"/>
              </a:rPr>
              <a:t>En utvecklande insats för kontinuerligt lärande</a:t>
            </a:r>
            <a:endParaRPr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" name="Line"/>
          <p:cNvSpPr/>
          <p:nvPr/>
        </p:nvSpPr>
        <p:spPr>
          <a:xfrm>
            <a:off x="1878515" y="8112351"/>
            <a:ext cx="1141131" cy="0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+mj-lt"/>
            </a:endParaRPr>
          </a:p>
        </p:txBody>
      </p:sp>
      <p:sp>
        <p:nvSpPr>
          <p:cNvPr id="143" name="© www.partsradet.se"/>
          <p:cNvSpPr txBox="1"/>
          <p:nvPr/>
        </p:nvSpPr>
        <p:spPr>
          <a:xfrm>
            <a:off x="1868284" y="12191335"/>
            <a:ext cx="2343590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 dirty="0"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144" name="Partsrådet_Logo_LeftAligned-White.png" descr="Partsrådet_Logo_LeftAligned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63" y="1273621"/>
            <a:ext cx="5573947" cy="10862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39077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3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En längre vänsterställd rubrik på två rader"/>
          <p:cNvSpPr txBox="1"/>
          <p:nvPr/>
        </p:nvSpPr>
        <p:spPr>
          <a:xfrm>
            <a:off x="1700095" y="4665059"/>
            <a:ext cx="15599758" cy="162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90000"/>
              </a:lnSpc>
              <a:defRPr sz="11000" b="0" spc="-220">
                <a:solidFill>
                  <a:srgbClr val="FFFFFF"/>
                </a:solidFill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n-lt"/>
                <a:ea typeface="Euclid Circular A Semibold Ita" panose="020B0704000000000000" pitchFamily="34" charset="77"/>
                <a:cs typeface="Arial" panose="020B0604020202020204" pitchFamily="34" charset="0"/>
              </a:rPr>
              <a:t>Fler frågor?</a:t>
            </a:r>
            <a:endParaRPr dirty="0">
              <a:latin typeface="+mn-lt"/>
              <a:ea typeface="Euclid Circular A Semibold Ita" panose="020B0704000000000000" pitchFamily="34" charset="77"/>
              <a:cs typeface="Arial" panose="020B0604020202020204" pitchFamily="34" charset="0"/>
            </a:endParaRPr>
          </a:p>
        </p:txBody>
      </p:sp>
      <p:sp>
        <p:nvSpPr>
          <p:cNvPr id="143" name="© www.partsradet.se"/>
          <p:cNvSpPr txBox="1"/>
          <p:nvPr/>
        </p:nvSpPr>
        <p:spPr>
          <a:xfrm>
            <a:off x="1868284" y="12191335"/>
            <a:ext cx="2343590" cy="33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1400" b="0" cap="all">
                <a:solidFill>
                  <a:srgbClr val="FFFFFF"/>
                </a:solidFill>
                <a:latin typeface="Euclid Circular A Regular"/>
                <a:ea typeface="Euclid Circular A Regular"/>
                <a:cs typeface="Euclid Circular A Regular"/>
                <a:sym typeface="Euclid Circular A Regular"/>
              </a:defRPr>
            </a:lvl1pPr>
          </a:lstStyle>
          <a:p>
            <a:r>
              <a:rPr>
                <a:latin typeface="+mn-lt"/>
                <a:cs typeface="Arial" panose="020B0604020202020204" pitchFamily="34" charset="0"/>
              </a:rPr>
              <a:t>© www.partsradet.se</a:t>
            </a:r>
          </a:p>
        </p:txBody>
      </p:sp>
      <p:pic>
        <p:nvPicPr>
          <p:cNvPr id="144" name="Partsrådet_Logo_LeftAligned-White.png" descr="Partsrådet_Logo_LeftAligned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663" y="1273621"/>
            <a:ext cx="5573947" cy="10862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6244AEA-6357-4DED-B991-683D9B163FEA}"/>
              </a:ext>
            </a:extLst>
          </p:cNvPr>
          <p:cNvSpPr txBox="1"/>
          <p:nvPr/>
        </p:nvSpPr>
        <p:spPr>
          <a:xfrm>
            <a:off x="1852925" y="6892979"/>
            <a:ext cx="9500839" cy="676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defTabSz="457200">
              <a:lnSpc>
                <a:spcPct val="130000"/>
              </a:lnSpc>
            </a:pPr>
            <a:endParaRPr lang="sv-SE" sz="3200" b="0">
              <a:latin typeface="+mn-lt"/>
              <a:ea typeface="Euclid Circular B Regular"/>
              <a:cs typeface="Euclid Circular B Regular"/>
              <a:sym typeface="Euclid Circular B Regular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653A524-3D3F-4B40-9C0F-D6FCA8469BF1}"/>
              </a:ext>
            </a:extLst>
          </p:cNvPr>
          <p:cNvSpPr txBox="1"/>
          <p:nvPr/>
        </p:nvSpPr>
        <p:spPr>
          <a:xfrm>
            <a:off x="1868283" y="6892979"/>
            <a:ext cx="10888711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defTabSz="457200">
              <a:lnSpc>
                <a:spcPct val="130000"/>
              </a:lnSpc>
            </a:pPr>
            <a:r>
              <a:rPr lang="sv-SE" sz="4800" b="0">
                <a:solidFill>
                  <a:schemeClr val="bg1"/>
                </a:solidFill>
                <a:latin typeface="+mn-lt"/>
                <a:ea typeface="Euclid Circular A Semibold Ita" panose="020B0704000000000000" pitchFamily="34" charset="77"/>
                <a:cs typeface="Euclid Circular B Regular"/>
                <a:sym typeface="Euclid Circular B Regular"/>
              </a:rPr>
              <a:t>hallbartarbetsliv@partsradet.se</a:t>
            </a:r>
          </a:p>
        </p:txBody>
      </p:sp>
    </p:spTree>
    <p:extLst>
      <p:ext uri="{BB962C8B-B14F-4D97-AF65-F5344CB8AC3E}">
        <p14:creationId xmlns:p14="http://schemas.microsoft.com/office/powerpoint/2010/main" val="13078072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En lite längre rubrik på två rader"/>
          <p:cNvSpPr txBox="1"/>
          <p:nvPr/>
        </p:nvSpPr>
        <p:spPr>
          <a:xfrm>
            <a:off x="12470513" y="2857799"/>
            <a:ext cx="1022969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0" cap="none" spc="-15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SemiBold"/>
              </a:rPr>
              <a:t>Partsrådet i korthet</a:t>
            </a:r>
          </a:p>
        </p:txBody>
      </p:sp>
      <p:sp>
        <p:nvSpPr>
          <p:cNvPr id="159" name="Lorem ipsum dolor sit amet consectetur adipiscing elit. Phasellus gravida justo eget nislo ullam corper id ornare mi imperdiet. In placerat diam fermentum auctor ipsum vehicula lacinia metuso de vecchio.…"/>
          <p:cNvSpPr txBox="1"/>
          <p:nvPr/>
        </p:nvSpPr>
        <p:spPr>
          <a:xfrm>
            <a:off x="12541078" y="5220263"/>
            <a:ext cx="10088570" cy="697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30000"/>
              </a:lnSpc>
              <a:spcBef>
                <a:spcPts val="2500"/>
              </a:spcBef>
              <a:buClr>
                <a:srgbClr val="FDD1D1"/>
              </a:buClr>
              <a:buSzPct val="125000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3200" b="0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  <a:cs typeface="Euclid Circular B Regular"/>
                <a:sym typeface="Euclid Circular B Regular"/>
              </a:rPr>
              <a:t>Partsrådet är en ideell organisation bestående av fack och arbetsgivare på central nivå inom statlig sektor. </a:t>
            </a:r>
          </a:p>
          <a:p>
            <a:pPr algn="l" defTabSz="457200">
              <a:lnSpc>
                <a:spcPct val="130000"/>
              </a:lnSpc>
              <a:spcBef>
                <a:spcPts val="2500"/>
              </a:spcBef>
              <a:buClr>
                <a:srgbClr val="FDD1D1"/>
              </a:buClr>
              <a:buSzPct val="125000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3200" b="0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  <a:cs typeface="Euclid Circular B Regular"/>
                <a:sym typeface="Euclid Circular B Regular"/>
              </a:rPr>
              <a:t>Vi tar fram stöd för arbetsområden som fastställts i kollektivavtal. Från 2021 arbetar vi med följande områden:</a:t>
            </a:r>
          </a:p>
          <a:p>
            <a:pPr marL="1054100" indent="-1054100" algn="l" defTabSz="457200">
              <a:lnSpc>
                <a:spcPct val="130000"/>
              </a:lnSpc>
              <a:spcBef>
                <a:spcPts val="2500"/>
              </a:spcBef>
              <a:buClr>
                <a:srgbClr val="AF4E55"/>
              </a:buClr>
              <a:buSzPct val="125000"/>
              <a:buFontTx/>
              <a:buChar char="•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3200" b="0" i="0" u="none" strike="noStrike" kern="0" cap="none" spc="-1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Regular"/>
              </a:rPr>
              <a:t>Arbetsmiljö </a:t>
            </a:r>
          </a:p>
          <a:p>
            <a:pPr marL="1054100" indent="-1054100" algn="l" defTabSz="457200">
              <a:lnSpc>
                <a:spcPct val="130000"/>
              </a:lnSpc>
              <a:spcBef>
                <a:spcPts val="600"/>
              </a:spcBef>
              <a:buClr>
                <a:srgbClr val="AF4E55"/>
              </a:buClr>
              <a:buSzPct val="125000"/>
              <a:buFontTx/>
              <a:buChar char="•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3200" b="0" i="0" u="none" strike="noStrike" kern="0" cap="none" spc="-1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Regular"/>
              </a:rPr>
              <a:t>Hållbart arbetsliv</a:t>
            </a:r>
          </a:p>
          <a:p>
            <a:pPr marL="1054100" indent="-1054100" algn="l" defTabSz="457200">
              <a:lnSpc>
                <a:spcPct val="130000"/>
              </a:lnSpc>
              <a:spcBef>
                <a:spcPts val="600"/>
              </a:spcBef>
              <a:buClr>
                <a:srgbClr val="AF4E55"/>
              </a:buClr>
              <a:buSzPct val="125000"/>
              <a:buFontTx/>
              <a:buChar char="•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3200" b="0" i="0" u="none" strike="noStrike" kern="0" cap="none" spc="-1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Regular"/>
              </a:rPr>
              <a:t>Lönebildning </a:t>
            </a:r>
          </a:p>
          <a:p>
            <a:pPr marL="1054100" indent="-1054100" algn="l" defTabSz="457200">
              <a:lnSpc>
                <a:spcPct val="130000"/>
              </a:lnSpc>
              <a:spcBef>
                <a:spcPts val="600"/>
              </a:spcBef>
              <a:buClr>
                <a:srgbClr val="AF4E55"/>
              </a:buClr>
              <a:buSzPct val="125000"/>
              <a:buFontTx/>
              <a:buChar char="•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3200" b="0" i="0" u="none" strike="noStrike" kern="0" cap="none" spc="-1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Regular"/>
              </a:rPr>
              <a:t>Samverkan</a:t>
            </a:r>
          </a:p>
          <a:p>
            <a:pPr algn="l" defTabSz="457200">
              <a:lnSpc>
                <a:spcPct val="130000"/>
              </a:lnSpc>
              <a:spcBef>
                <a:spcPts val="2400"/>
              </a:spcBef>
              <a:buClr>
                <a:srgbClr val="FDD1D1"/>
              </a:buClr>
              <a:buSzPct val="125000"/>
              <a:defRPr sz="6000" b="0" spc="-119">
                <a:solidFill>
                  <a:srgbClr val="FFFFFF"/>
                </a:solidFill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kumimoji="0" lang="sv-SE" sz="3200" b="0" i="0" u="none" strike="noStrike" kern="0" cap="none" spc="-119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Euclid Circular A Semibold Ita" panose="020B0704000000000000" pitchFamily="34" charset="77"/>
                <a:sym typeface="Euclid Circular B Regular"/>
              </a:rPr>
              <a:t>247 statliga verksamheter är medlemmar.</a:t>
            </a:r>
          </a:p>
        </p:txBody>
      </p:sp>
      <p:pic>
        <p:nvPicPr>
          <p:cNvPr id="160" name="Uppsala_universitet__DSF1814 (1).jpg" descr="Uppsala_universitet__DSF1814 (1).jpg"/>
          <p:cNvPicPr>
            <a:picLocks noChangeAspect="1"/>
          </p:cNvPicPr>
          <p:nvPr/>
        </p:nvPicPr>
        <p:blipFill>
          <a:blip r:embed="rId2"/>
          <a:srcRect l="35895" t="4112" r="25514" b="7547"/>
          <a:stretch>
            <a:fillRect/>
          </a:stretch>
        </p:blipFill>
        <p:spPr>
          <a:xfrm>
            <a:off x="-2810" y="-9819"/>
            <a:ext cx="10676295" cy="1373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3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 25">
            <a:extLst>
              <a:ext uri="{FF2B5EF4-FFF2-40B4-BE49-F238E27FC236}">
                <a16:creationId xmlns:a16="http://schemas.microsoft.com/office/drawing/2014/main" id="{E8DCBAFF-89A0-A04A-AD92-C3C0ED287563}"/>
              </a:ext>
            </a:extLst>
          </p:cNvPr>
          <p:cNvSpPr/>
          <p:nvPr/>
        </p:nvSpPr>
        <p:spPr>
          <a:xfrm>
            <a:off x="14452193" y="4901398"/>
            <a:ext cx="5438335" cy="5436587"/>
          </a:xfrm>
          <a:prstGeom prst="ellipse">
            <a:avLst/>
          </a:prstGeom>
          <a:solidFill>
            <a:srgbClr val="FDD1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1" name="En lång vänsterställd rubrik på två rader med en hel del text"/>
          <p:cNvSpPr txBox="1"/>
          <p:nvPr/>
        </p:nvSpPr>
        <p:spPr>
          <a:xfrm>
            <a:off x="1753781" y="1622804"/>
            <a:ext cx="1734108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0" i="0" u="none" strike="noStrike" kern="0" cap="none" spc="-1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Euclid Circular B SemiBold"/>
              </a:rPr>
              <a:t>En bättre arbetsdag, varje dag, genom friska och engagerade arbetsplatser</a:t>
            </a:r>
            <a:endParaRPr kumimoji="0" sz="8000" b="0" i="0" u="none" strike="noStrike" kern="0" cap="none" spc="-15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Euclid Circular B SemiBold"/>
            </a:endParaRP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89831A59-55C5-B44E-9628-B1B0C3C042A9}"/>
              </a:ext>
            </a:extLst>
          </p:cNvPr>
          <p:cNvSpPr/>
          <p:nvPr/>
        </p:nvSpPr>
        <p:spPr>
          <a:xfrm>
            <a:off x="4493473" y="4901398"/>
            <a:ext cx="5438335" cy="5436587"/>
          </a:xfrm>
          <a:prstGeom prst="ellipse">
            <a:avLst/>
          </a:prstGeom>
          <a:solidFill>
            <a:srgbClr val="FDD1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D6FA04A-75E0-1044-9BCC-3519E1024022}"/>
              </a:ext>
            </a:extLst>
          </p:cNvPr>
          <p:cNvSpPr txBox="1"/>
          <p:nvPr/>
        </p:nvSpPr>
        <p:spPr>
          <a:xfrm>
            <a:off x="11763632" y="6858000"/>
            <a:ext cx="1912990" cy="676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Euclid Circular B Regular"/>
              <a:cs typeface="Euclid Circular B Regular"/>
              <a:sym typeface="Euclid Circular B Regular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F537476-B1FC-D04C-985A-A92792270F09}"/>
              </a:ext>
            </a:extLst>
          </p:cNvPr>
          <p:cNvSpPr txBox="1"/>
          <p:nvPr/>
        </p:nvSpPr>
        <p:spPr>
          <a:xfrm>
            <a:off x="11763632" y="4917989"/>
            <a:ext cx="3167133" cy="68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15" name="Bild 14" descr="Hjärta med puls kontur">
            <a:extLst>
              <a:ext uri="{FF2B5EF4-FFF2-40B4-BE49-F238E27FC236}">
                <a16:creationId xmlns:a16="http://schemas.microsoft.com/office/drawing/2014/main" id="{AA908CEA-38D0-394A-93DC-5EDDA5CD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4317" y="5165055"/>
            <a:ext cx="2456645" cy="2456645"/>
          </a:xfrm>
          <a:prstGeom prst="rect">
            <a:avLst/>
          </a:prstGeom>
        </p:spPr>
      </p:pic>
      <p:pic>
        <p:nvPicPr>
          <p:cNvPr id="13" name="Bild 12" descr="Gruppkreativitet kontur">
            <a:extLst>
              <a:ext uri="{FF2B5EF4-FFF2-40B4-BE49-F238E27FC236}">
                <a16:creationId xmlns:a16="http://schemas.microsoft.com/office/drawing/2014/main" id="{A6900C0C-8F72-5D43-B88A-2F92C1D0C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18891" y="5031181"/>
            <a:ext cx="2504938" cy="2504938"/>
          </a:xfrm>
          <a:prstGeom prst="rect">
            <a:avLst/>
          </a:prstGeom>
        </p:spPr>
      </p:pic>
      <p:sp>
        <p:nvSpPr>
          <p:cNvPr id="25" name="Ellips 24">
            <a:extLst>
              <a:ext uri="{FF2B5EF4-FFF2-40B4-BE49-F238E27FC236}">
                <a16:creationId xmlns:a16="http://schemas.microsoft.com/office/drawing/2014/main" id="{7B830560-E38D-DE41-A9A5-B2FB51652E0B}"/>
              </a:ext>
            </a:extLst>
          </p:cNvPr>
          <p:cNvSpPr/>
          <p:nvPr/>
        </p:nvSpPr>
        <p:spPr>
          <a:xfrm>
            <a:off x="9472833" y="4901398"/>
            <a:ext cx="5438335" cy="5436587"/>
          </a:xfrm>
          <a:prstGeom prst="ellipse">
            <a:avLst/>
          </a:prstGeom>
          <a:solidFill>
            <a:srgbClr val="AF4E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9B047-A6EE-4348-AF62-4F8E3BF13F59}"/>
              </a:ext>
            </a:extLst>
          </p:cNvPr>
          <p:cNvSpPr txBox="1"/>
          <p:nvPr/>
        </p:nvSpPr>
        <p:spPr>
          <a:xfrm>
            <a:off x="9433560" y="7281294"/>
            <a:ext cx="5745480" cy="97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Euclid Circular B Regular"/>
                <a:cs typeface="Euclid Circular B Regular"/>
                <a:sym typeface="Euclid Circular B Regular"/>
              </a:rPr>
              <a:t>Hållbart arbetsliv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5799BF-AB61-4990-B492-DA6E6B9447F5}"/>
              </a:ext>
            </a:extLst>
          </p:cNvPr>
          <p:cNvSpPr txBox="1"/>
          <p:nvPr/>
        </p:nvSpPr>
        <p:spPr>
          <a:xfrm>
            <a:off x="4339900" y="7285884"/>
            <a:ext cx="5745480" cy="193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Euclid Circular B Regular"/>
                <a:cs typeface="Arial" panose="020B0604020202020204" pitchFamily="34" charset="0"/>
                <a:sym typeface="Euclid Circular B Regular"/>
              </a:rPr>
              <a:t>Friska </a:t>
            </a:r>
            <a:br>
              <a:rPr kumimoji="0" lang="sv-SE" sz="4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Euclid Circular B Regular"/>
                <a:cs typeface="Arial" panose="020B0604020202020204" pitchFamily="34" charset="0"/>
                <a:sym typeface="Euclid Circular B Regular"/>
              </a:rPr>
            </a:br>
            <a:r>
              <a:rPr kumimoji="0" lang="sv-SE" sz="4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Euclid Circular B Regular"/>
                <a:cs typeface="Arial" panose="020B0604020202020204" pitchFamily="34" charset="0"/>
                <a:sym typeface="Euclid Circular B Regular"/>
              </a:rPr>
              <a:t>arbetsplatser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33EFA2-CECA-4F3E-8903-07287AC81F1E}"/>
              </a:ext>
            </a:extLst>
          </p:cNvPr>
          <p:cNvSpPr txBox="1"/>
          <p:nvPr/>
        </p:nvSpPr>
        <p:spPr>
          <a:xfrm>
            <a:off x="14298620" y="7285884"/>
            <a:ext cx="5745480" cy="193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Euclid Circular B Regular"/>
                <a:cs typeface="Euclid Circular B Regular"/>
                <a:sym typeface="Euclid Circular B Regular"/>
              </a:rPr>
              <a:t>Engagerade arbetsplatser</a:t>
            </a:r>
          </a:p>
        </p:txBody>
      </p:sp>
      <p:sp>
        <p:nvSpPr>
          <p:cNvPr id="30" name="Rektangel: rundade hörn 1">
            <a:extLst>
              <a:ext uri="{FF2B5EF4-FFF2-40B4-BE49-F238E27FC236}">
                <a16:creationId xmlns:a16="http://schemas.microsoft.com/office/drawing/2014/main" id="{FF3D05D0-AAF2-604D-BE6D-BBA7135973FF}"/>
              </a:ext>
            </a:extLst>
          </p:cNvPr>
          <p:cNvSpPr/>
          <p:nvPr/>
        </p:nvSpPr>
        <p:spPr>
          <a:xfrm>
            <a:off x="1854183" y="10729257"/>
            <a:ext cx="4945406" cy="1808483"/>
          </a:xfrm>
          <a:prstGeom prst="roundRect">
            <a:avLst/>
          </a:prstGeom>
          <a:solidFill>
            <a:srgbClr val="EFE9D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Rektangel: rundade hörn 1">
            <a:extLst>
              <a:ext uri="{FF2B5EF4-FFF2-40B4-BE49-F238E27FC236}">
                <a16:creationId xmlns:a16="http://schemas.microsoft.com/office/drawing/2014/main" id="{60F5F372-B183-E64A-A0C9-F423433D5561}"/>
              </a:ext>
            </a:extLst>
          </p:cNvPr>
          <p:cNvSpPr/>
          <p:nvPr/>
        </p:nvSpPr>
        <p:spPr>
          <a:xfrm>
            <a:off x="7097592" y="10729257"/>
            <a:ext cx="4945406" cy="1808483"/>
          </a:xfrm>
          <a:prstGeom prst="roundRect">
            <a:avLst/>
          </a:prstGeom>
          <a:solidFill>
            <a:srgbClr val="EFE9D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Rektangel: rundade hörn 1">
            <a:extLst>
              <a:ext uri="{FF2B5EF4-FFF2-40B4-BE49-F238E27FC236}">
                <a16:creationId xmlns:a16="http://schemas.microsoft.com/office/drawing/2014/main" id="{2E4F5F19-CCBE-F647-9C49-A627412F0103}"/>
              </a:ext>
            </a:extLst>
          </p:cNvPr>
          <p:cNvSpPr/>
          <p:nvPr/>
        </p:nvSpPr>
        <p:spPr>
          <a:xfrm>
            <a:off x="12341001" y="10729257"/>
            <a:ext cx="4945406" cy="1808483"/>
          </a:xfrm>
          <a:prstGeom prst="roundRect">
            <a:avLst/>
          </a:prstGeom>
          <a:solidFill>
            <a:srgbClr val="EFE9D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Rektangel: rundade hörn 1">
            <a:extLst>
              <a:ext uri="{FF2B5EF4-FFF2-40B4-BE49-F238E27FC236}">
                <a16:creationId xmlns:a16="http://schemas.microsoft.com/office/drawing/2014/main" id="{0D4E72E9-B0F3-1343-898E-11CFB4ED5A5C}"/>
              </a:ext>
            </a:extLst>
          </p:cNvPr>
          <p:cNvSpPr/>
          <p:nvPr/>
        </p:nvSpPr>
        <p:spPr>
          <a:xfrm>
            <a:off x="17584411" y="10729257"/>
            <a:ext cx="4945406" cy="1808483"/>
          </a:xfrm>
          <a:prstGeom prst="roundRect">
            <a:avLst/>
          </a:prstGeom>
          <a:solidFill>
            <a:srgbClr val="EFE9D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textruta 2">
            <a:extLst>
              <a:ext uri="{FF2B5EF4-FFF2-40B4-BE49-F238E27FC236}">
                <a16:creationId xmlns:a16="http://schemas.microsoft.com/office/drawing/2014/main" id="{B1B7F51A-D404-0F4A-9431-8BF4A9BB6028}"/>
              </a:ext>
            </a:extLst>
          </p:cNvPr>
          <p:cNvSpPr txBox="1"/>
          <p:nvPr/>
        </p:nvSpPr>
        <p:spPr>
          <a:xfrm>
            <a:off x="1854183" y="11089759"/>
            <a:ext cx="494540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  <a:t>Efterhjälpande insatser för återgång i arbete</a:t>
            </a:r>
          </a:p>
        </p:txBody>
      </p:sp>
      <p:sp>
        <p:nvSpPr>
          <p:cNvPr id="35" name="textruta 2">
            <a:extLst>
              <a:ext uri="{FF2B5EF4-FFF2-40B4-BE49-F238E27FC236}">
                <a16:creationId xmlns:a16="http://schemas.microsoft.com/office/drawing/2014/main" id="{7093D659-67E4-434A-9566-003A2BB817FB}"/>
              </a:ext>
            </a:extLst>
          </p:cNvPr>
          <p:cNvSpPr txBox="1"/>
          <p:nvPr/>
        </p:nvSpPr>
        <p:spPr>
          <a:xfrm>
            <a:off x="7097591" y="11089759"/>
            <a:ext cx="494540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  <a:t>Förebyggande insatser för att motverka ohälsa</a:t>
            </a:r>
          </a:p>
        </p:txBody>
      </p:sp>
      <p:sp>
        <p:nvSpPr>
          <p:cNvPr id="36" name="textruta 2">
            <a:extLst>
              <a:ext uri="{FF2B5EF4-FFF2-40B4-BE49-F238E27FC236}">
                <a16:creationId xmlns:a16="http://schemas.microsoft.com/office/drawing/2014/main" id="{30DACD9D-94F3-F441-87A0-87663B2177EF}"/>
              </a:ext>
            </a:extLst>
          </p:cNvPr>
          <p:cNvSpPr txBox="1"/>
          <p:nvPr/>
        </p:nvSpPr>
        <p:spPr>
          <a:xfrm>
            <a:off x="12340999" y="11089759"/>
            <a:ext cx="494540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  <a:t>Främjande insatser för </a:t>
            </a:r>
            <a:b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</a:br>
            <a:r>
              <a:rPr kumimoji="0" lang="sv-SE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  <a:t>att skapa engagemang</a:t>
            </a:r>
          </a:p>
        </p:txBody>
      </p:sp>
      <p:sp>
        <p:nvSpPr>
          <p:cNvPr id="37" name="textruta 2">
            <a:extLst>
              <a:ext uri="{FF2B5EF4-FFF2-40B4-BE49-F238E27FC236}">
                <a16:creationId xmlns:a16="http://schemas.microsoft.com/office/drawing/2014/main" id="{F9ABFB09-33EF-144A-825B-70E87C642663}"/>
              </a:ext>
            </a:extLst>
          </p:cNvPr>
          <p:cNvSpPr txBox="1"/>
          <p:nvPr/>
        </p:nvSpPr>
        <p:spPr>
          <a:xfrm>
            <a:off x="17571397" y="11089759"/>
            <a:ext cx="494540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Helvetica Neue Medium"/>
              </a:rPr>
              <a:t>Utvecklande insatser för kontinuerligt lärande</a:t>
            </a:r>
          </a:p>
        </p:txBody>
      </p:sp>
    </p:spTree>
    <p:extLst>
      <p:ext uri="{BB962C8B-B14F-4D97-AF65-F5344CB8AC3E}">
        <p14:creationId xmlns:p14="http://schemas.microsoft.com/office/powerpoint/2010/main" val="42877605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n längre centrerad rubrik med ett streck som bryter av">
            <a:extLst>
              <a:ext uri="{FF2B5EF4-FFF2-40B4-BE49-F238E27FC236}">
                <a16:creationId xmlns:a16="http://schemas.microsoft.com/office/drawing/2014/main" id="{38AEBE80-2298-1B43-8160-A41E31C9BB66}"/>
              </a:ext>
            </a:extLst>
          </p:cNvPr>
          <p:cNvSpPr txBox="1"/>
          <p:nvPr/>
        </p:nvSpPr>
        <p:spPr>
          <a:xfrm>
            <a:off x="5046000" y="3969598"/>
            <a:ext cx="14292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j-lt"/>
              </a:rPr>
              <a:t>Lärande i förändring</a:t>
            </a:r>
            <a:endParaRPr dirty="0">
              <a:latin typeface="+mj-lt"/>
            </a:endParaRPr>
          </a:p>
        </p:txBody>
      </p:sp>
      <p:sp>
        <p:nvSpPr>
          <p:cNvPr id="6" name="Centrerad undertext i lite större storlek när man behöver att ett viktigt budskap ska ta lite extra plats.">
            <a:extLst>
              <a:ext uri="{FF2B5EF4-FFF2-40B4-BE49-F238E27FC236}">
                <a16:creationId xmlns:a16="http://schemas.microsoft.com/office/drawing/2014/main" id="{8BB789B3-4916-3D40-A7F6-BCF53E2166A4}"/>
              </a:ext>
            </a:extLst>
          </p:cNvPr>
          <p:cNvSpPr txBox="1"/>
          <p:nvPr/>
        </p:nvSpPr>
        <p:spPr>
          <a:xfrm>
            <a:off x="5170113" y="7635384"/>
            <a:ext cx="1404377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90000"/>
              </a:lnSpc>
              <a:spcBef>
                <a:spcPts val="2500"/>
              </a:spcBef>
              <a:defRPr sz="6000" b="0" spc="-119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lvl1pPr>
          </a:lstStyle>
          <a:p>
            <a:r>
              <a:rPr lang="sv-SE" sz="4000" dirty="0">
                <a:latin typeface="+mn-lt"/>
              </a:rPr>
              <a:t>Med Lärande i förändring kan lokala parter få stöd i att inleda samtal om organisatoriskt lärande och kompetensutveckling </a:t>
            </a:r>
            <a:br>
              <a:rPr lang="sv-SE" sz="4000" dirty="0">
                <a:latin typeface="+mn-lt"/>
              </a:rPr>
            </a:br>
            <a:r>
              <a:rPr lang="sv-SE" sz="4000" dirty="0">
                <a:latin typeface="+mn-lt"/>
              </a:rPr>
              <a:t>för alla. Den digitala tjänsten erbjuder handfasta verktyg </a:t>
            </a:r>
            <a:br>
              <a:rPr lang="sv-SE" sz="4000" dirty="0">
                <a:latin typeface="+mn-lt"/>
              </a:rPr>
            </a:br>
            <a:r>
              <a:rPr lang="sv-SE" sz="4000" dirty="0">
                <a:latin typeface="+mn-lt"/>
              </a:rPr>
              <a:t>och metodik för dialog utifrån inspirationsmaterial, </a:t>
            </a:r>
            <a:br>
              <a:rPr lang="sv-SE" sz="4000" dirty="0">
                <a:latin typeface="+mn-lt"/>
              </a:rPr>
            </a:br>
            <a:r>
              <a:rPr lang="sv-SE" sz="4000" dirty="0">
                <a:latin typeface="+mn-lt"/>
              </a:rPr>
              <a:t>process- och ledningsstöd och samtalsunderlag.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B66A9D02-ABF3-BF4D-AE95-A1390586E2D1}"/>
              </a:ext>
            </a:extLst>
          </p:cNvPr>
          <p:cNvSpPr/>
          <p:nvPr/>
        </p:nvSpPr>
        <p:spPr>
          <a:xfrm>
            <a:off x="11682732" y="6471284"/>
            <a:ext cx="1018537" cy="1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7083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n kort rubrik">
            <a:extLst>
              <a:ext uri="{FF2B5EF4-FFF2-40B4-BE49-F238E27FC236}">
                <a16:creationId xmlns:a16="http://schemas.microsoft.com/office/drawing/2014/main" id="{528BB5F8-239C-0346-A4EB-C94D1AFE54C2}"/>
              </a:ext>
            </a:extLst>
          </p:cNvPr>
          <p:cNvSpPr txBox="1"/>
          <p:nvPr/>
        </p:nvSpPr>
        <p:spPr>
          <a:xfrm>
            <a:off x="1748229" y="2857799"/>
            <a:ext cx="1041321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n-lt"/>
              </a:rPr>
              <a:t>Målgrupp för tjänsten</a:t>
            </a:r>
            <a:endParaRPr dirty="0">
              <a:latin typeface="+mn-lt"/>
            </a:endParaRPr>
          </a:p>
        </p:txBody>
      </p:sp>
      <p:sp>
        <p:nvSpPr>
          <p:cNvPr id="7" name="Lorem ipsum dolor sit amet consectetur adipiscing elit. Phasellus gravida justo eget nislo ullam corper id ornare mi imperdiet. In placerat diam fermentum auctor ipsum vehicula lacinia metuso de vecchio.…">
            <a:extLst>
              <a:ext uri="{FF2B5EF4-FFF2-40B4-BE49-F238E27FC236}">
                <a16:creationId xmlns:a16="http://schemas.microsoft.com/office/drawing/2014/main" id="{4286E950-1EE1-1C43-BAC7-15B5D7BC8F97}"/>
              </a:ext>
            </a:extLst>
          </p:cNvPr>
          <p:cNvSpPr txBox="1"/>
          <p:nvPr/>
        </p:nvSpPr>
        <p:spPr>
          <a:xfrm>
            <a:off x="1818793" y="5220263"/>
            <a:ext cx="10413215" cy="19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3200" b="0" dirty="0">
                <a:latin typeface="+mn-lt"/>
                <a:sym typeface="Euclid Circular B Regular"/>
              </a:rPr>
              <a:t>Tjänsten riktar sig till partsgemensamma grupper bestående av arbetsgivarföreträdare, chefer och </a:t>
            </a:r>
            <a:br>
              <a:rPr lang="sv-SE" sz="3200" b="0" dirty="0">
                <a:latin typeface="+mn-lt"/>
                <a:sym typeface="Euclid Circular B Regular"/>
              </a:rPr>
            </a:br>
            <a:r>
              <a:rPr lang="sv-SE" sz="3200" b="0" dirty="0">
                <a:latin typeface="+mn-lt"/>
                <a:sym typeface="Euclid Circular B Regular"/>
              </a:rPr>
              <a:t>HR-ansvariga samt fackliga företrädare.</a:t>
            </a:r>
            <a:endParaRPr lang="sv-SE" sz="3200" b="0" dirty="0">
              <a:latin typeface="+mn-lt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8" name="Bildobjekt 4" descr="En bild som visar bord, person, sitter, fönster&#10;&#10;Automatiskt genererad beskrivning">
            <a:extLst>
              <a:ext uri="{FF2B5EF4-FFF2-40B4-BE49-F238E27FC236}">
                <a16:creationId xmlns:a16="http://schemas.microsoft.com/office/drawing/2014/main" id="{D33DC406-0CAE-4BD2-A80A-9D05BB7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283" y="0"/>
            <a:ext cx="1066271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1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En längre vänsterställd rubrik på två rader med mörkblå bakgrund"/>
          <p:cNvSpPr txBox="1"/>
          <p:nvPr/>
        </p:nvSpPr>
        <p:spPr>
          <a:xfrm>
            <a:off x="1768226" y="2857799"/>
            <a:ext cx="1772969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solidFill>
                  <a:srgbClr val="FFFFFF"/>
                </a:solidFill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latin typeface="+mj-lt"/>
              </a:rPr>
              <a:t>Tjänstens mål</a:t>
            </a:r>
            <a:endParaRPr dirty="0">
              <a:latin typeface="+mj-lt"/>
            </a:endParaRPr>
          </a:p>
        </p:txBody>
      </p:sp>
      <p:sp>
        <p:nvSpPr>
          <p:cNvPr id="167" name="Lite större bullet points när man behöver det.…"/>
          <p:cNvSpPr txBox="1"/>
          <p:nvPr/>
        </p:nvSpPr>
        <p:spPr>
          <a:xfrm>
            <a:off x="1768227" y="5380585"/>
            <a:ext cx="19663024" cy="679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0" algn="l" defTabSz="914377" hangingPunct="1">
              <a:spcBef>
                <a:spcPts val="1000"/>
              </a:spcBef>
              <a:buClr>
                <a:srgbClr val="FDD1D1"/>
              </a:buClr>
              <a:defRPr/>
            </a:pP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Arial"/>
              </a:rPr>
              <a:t>En </a:t>
            </a: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utvecklande och lärande </a:t>
            </a: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Arial"/>
              </a:rPr>
              <a:t>insats som bidrar till friska och engagerade arbetsplatser genom:</a:t>
            </a:r>
          </a:p>
          <a:p>
            <a:pPr marL="1314439" lvl="1" indent="-857250" algn="l" defTabSz="914377" hangingPunct="1">
              <a:spcBef>
                <a:spcPts val="600"/>
              </a:spcBef>
              <a:buClr>
                <a:srgbClr val="FDD1D1"/>
              </a:buClr>
              <a:buFont typeface="Arial" panose="020B0604020202020204" pitchFamily="34" charset="0"/>
              <a:buChar char="•"/>
              <a:defRPr/>
            </a:pP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Arial"/>
              </a:rPr>
              <a:t>Att utveckla och använda sig av tankesätt och språk kopplat till lärande i organisationen</a:t>
            </a:r>
            <a:endParaRPr lang="sv-SE" sz="6000" b="0" kern="12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314439" lvl="1" indent="-857250" algn="l" defTabSz="914377" hangingPunct="1">
              <a:spcBef>
                <a:spcPts val="600"/>
              </a:spcBef>
              <a:buClr>
                <a:srgbClr val="FDD1D1"/>
              </a:buClr>
              <a:buFont typeface="Arial" panose="020B0604020202020204" pitchFamily="34" charset="0"/>
              <a:buChar char="•"/>
              <a:defRPr/>
            </a:pP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Att stärka dialogen och samarbetet kring lärande i organisationen</a:t>
            </a:r>
          </a:p>
          <a:p>
            <a:pPr marL="1314439" lvl="1" indent="-857250" algn="l" defTabSz="914377" hangingPunct="1">
              <a:spcBef>
                <a:spcPts val="600"/>
              </a:spcBef>
              <a:buClr>
                <a:srgbClr val="FDD1D1"/>
              </a:buClr>
              <a:buFont typeface="Arial" panose="020B0604020202020204" pitchFamily="34" charset="0"/>
              <a:buChar char="•"/>
              <a:defRPr/>
            </a:pPr>
            <a:r>
              <a:rPr lang="sv-SE" sz="6000" b="0" kern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Att arbeta mer strategiskt kring lärande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F0FB56B7-B1C2-4EF8-BF20-03E914C14C1B}"/>
              </a:ext>
            </a:extLst>
          </p:cNvPr>
          <p:cNvCxnSpPr>
            <a:cxnSpLocks/>
          </p:cNvCxnSpPr>
          <p:nvPr/>
        </p:nvCxnSpPr>
        <p:spPr>
          <a:xfrm>
            <a:off x="9962277" y="9431277"/>
            <a:ext cx="1672388" cy="1763617"/>
          </a:xfrm>
          <a:prstGeom prst="line">
            <a:avLst/>
          </a:prstGeom>
          <a:noFill/>
          <a:ln w="57150" cap="flat">
            <a:solidFill>
              <a:srgbClr val="AF4E5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Ellips 5">
            <a:extLst>
              <a:ext uri="{FF2B5EF4-FFF2-40B4-BE49-F238E27FC236}">
                <a16:creationId xmlns:a16="http://schemas.microsoft.com/office/drawing/2014/main" id="{9A2E5DD3-B758-4C90-8540-395D2D11BE44}"/>
              </a:ext>
            </a:extLst>
          </p:cNvPr>
          <p:cNvSpPr/>
          <p:nvPr/>
        </p:nvSpPr>
        <p:spPr>
          <a:xfrm>
            <a:off x="11334772" y="10957158"/>
            <a:ext cx="637953" cy="595423"/>
          </a:xfrm>
          <a:prstGeom prst="ellipse">
            <a:avLst/>
          </a:prstGeom>
          <a:solidFill>
            <a:srgbClr val="AF4E5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D9CD59B-78B2-433D-BF7E-BCB7568EEDD0}"/>
              </a:ext>
            </a:extLst>
          </p:cNvPr>
          <p:cNvSpPr txBox="1"/>
          <p:nvPr/>
        </p:nvSpPr>
        <p:spPr>
          <a:xfrm>
            <a:off x="12143045" y="10615390"/>
            <a:ext cx="4210493" cy="374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fontAlgn="base"/>
            <a:r>
              <a:rPr lang="sv-SE" sz="2400" dirty="0">
                <a:latin typeface="+mn-lt"/>
              </a:rPr>
              <a:t>Arbetspass</a:t>
            </a:r>
          </a:p>
          <a:p>
            <a:pPr algn="l" fontAlgn="base"/>
            <a:r>
              <a:rPr lang="sv-SE" sz="2400" b="0" dirty="0">
                <a:latin typeface="+mn-lt"/>
              </a:rPr>
              <a:t>Syftet med arbetspassen är fokusera på er verksamhet. Utifrån konkreta fråge-ställningar arbetar ni som grupp med att utforska lärandet i er organisation. </a:t>
            </a: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400" b="0" dirty="0">
              <a:latin typeface="+mn-lt"/>
              <a:sym typeface="Euclid Circular B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10" name="Bild 9" descr="Ett kugghjul med hel fyllning">
            <a:extLst>
              <a:ext uri="{FF2B5EF4-FFF2-40B4-BE49-F238E27FC236}">
                <a16:creationId xmlns:a16="http://schemas.microsoft.com/office/drawing/2014/main" id="{E23A417B-AE3F-4250-836C-14704C8DA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3770">
            <a:off x="6276279" y="5203085"/>
            <a:ext cx="5682976" cy="5682976"/>
          </a:xfrm>
          <a:prstGeom prst="rect">
            <a:avLst/>
          </a:prstGeom>
        </p:spPr>
      </p:pic>
      <p:pic>
        <p:nvPicPr>
          <p:cNvPr id="12" name="Bild 11" descr="Ett kugghjul med hel fyllning">
            <a:extLst>
              <a:ext uri="{FF2B5EF4-FFF2-40B4-BE49-F238E27FC236}">
                <a16:creationId xmlns:a16="http://schemas.microsoft.com/office/drawing/2014/main" id="{BF73B902-3976-4C20-8B6A-B5277CF47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1032" y="6694782"/>
            <a:ext cx="2991354" cy="2991354"/>
          </a:xfrm>
          <a:prstGeom prst="rect">
            <a:avLst/>
          </a:prstGeom>
        </p:spPr>
      </p:pic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D19F098D-E44C-4E83-8339-034F6DD0624D}"/>
              </a:ext>
            </a:extLst>
          </p:cNvPr>
          <p:cNvCxnSpPr>
            <a:cxnSpLocks/>
          </p:cNvCxnSpPr>
          <p:nvPr/>
        </p:nvCxnSpPr>
        <p:spPr>
          <a:xfrm flipH="1">
            <a:off x="4349729" y="8577260"/>
            <a:ext cx="1332595" cy="1271086"/>
          </a:xfrm>
          <a:prstGeom prst="line">
            <a:avLst/>
          </a:prstGeom>
          <a:noFill/>
          <a:ln w="38100" cap="flat">
            <a:solidFill>
              <a:srgbClr val="27234A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Ellips 29">
            <a:extLst>
              <a:ext uri="{FF2B5EF4-FFF2-40B4-BE49-F238E27FC236}">
                <a16:creationId xmlns:a16="http://schemas.microsoft.com/office/drawing/2014/main" id="{BEAD8F11-1536-4B3C-ACC2-87EDCC49D532}"/>
              </a:ext>
            </a:extLst>
          </p:cNvPr>
          <p:cNvSpPr/>
          <p:nvPr/>
        </p:nvSpPr>
        <p:spPr>
          <a:xfrm>
            <a:off x="4281773" y="9599918"/>
            <a:ext cx="305416" cy="334647"/>
          </a:xfrm>
          <a:prstGeom prst="ellipse">
            <a:avLst/>
          </a:prstGeom>
          <a:solidFill>
            <a:srgbClr val="27234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6BFCA70-69C3-4183-AA99-F2B4750B9839}"/>
              </a:ext>
            </a:extLst>
          </p:cNvPr>
          <p:cNvSpPr txBox="1"/>
          <p:nvPr/>
        </p:nvSpPr>
        <p:spPr>
          <a:xfrm>
            <a:off x="1240079" y="9692541"/>
            <a:ext cx="4210493" cy="279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fontAlgn="base"/>
            <a:r>
              <a:rPr lang="sv-SE" sz="2400" dirty="0">
                <a:latin typeface="+mn-lt"/>
              </a:rPr>
              <a:t>Introduktion</a:t>
            </a:r>
          </a:p>
          <a:p>
            <a:pPr algn="l" fontAlgn="base"/>
            <a:r>
              <a:rPr lang="sv-SE" sz="2400" b="0" dirty="0">
                <a:latin typeface="+mn-lt"/>
              </a:rPr>
              <a:t>Syftet med introduktionen är att få en förståelse för vikten av att prata om lärande. </a:t>
            </a: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32" name="Bild 31" descr="Ett kugghjul med hel fyllning">
            <a:extLst>
              <a:ext uri="{FF2B5EF4-FFF2-40B4-BE49-F238E27FC236}">
                <a16:creationId xmlns:a16="http://schemas.microsoft.com/office/drawing/2014/main" id="{6694C7D7-30B7-411C-A539-31FA240E4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44797">
            <a:off x="8418312" y="3178356"/>
            <a:ext cx="3606357" cy="3606357"/>
          </a:xfrm>
          <a:prstGeom prst="rect">
            <a:avLst/>
          </a:prstGeom>
        </p:spPr>
      </p:pic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32F70800-5E2F-4AFB-8B62-10E75150CAA9}"/>
              </a:ext>
            </a:extLst>
          </p:cNvPr>
          <p:cNvCxnSpPr>
            <a:cxnSpLocks/>
          </p:cNvCxnSpPr>
          <p:nvPr/>
        </p:nvCxnSpPr>
        <p:spPr>
          <a:xfrm>
            <a:off x="6923716" y="4703176"/>
            <a:ext cx="2049846" cy="167399"/>
          </a:xfrm>
          <a:prstGeom prst="line">
            <a:avLst/>
          </a:prstGeom>
          <a:noFill/>
          <a:ln w="38100" cap="flat">
            <a:solidFill>
              <a:srgbClr val="08908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Ellips 44">
            <a:extLst>
              <a:ext uri="{FF2B5EF4-FFF2-40B4-BE49-F238E27FC236}">
                <a16:creationId xmlns:a16="http://schemas.microsoft.com/office/drawing/2014/main" id="{3C0AE4C9-74B2-4A1F-952A-69984ADFE238}"/>
              </a:ext>
            </a:extLst>
          </p:cNvPr>
          <p:cNvSpPr/>
          <p:nvPr/>
        </p:nvSpPr>
        <p:spPr>
          <a:xfrm>
            <a:off x="6923716" y="4533227"/>
            <a:ext cx="305416" cy="334647"/>
          </a:xfrm>
          <a:prstGeom prst="ellipse">
            <a:avLst/>
          </a:prstGeom>
          <a:solidFill>
            <a:srgbClr val="08908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C8F1F8A-61A9-4250-8950-613FDE05D089}"/>
              </a:ext>
            </a:extLst>
          </p:cNvPr>
          <p:cNvSpPr txBox="1"/>
          <p:nvPr/>
        </p:nvSpPr>
        <p:spPr>
          <a:xfrm>
            <a:off x="3218929" y="4206142"/>
            <a:ext cx="4210493" cy="4336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fontAlgn="base"/>
            <a:r>
              <a:rPr lang="sv-SE" sz="2400" dirty="0" err="1">
                <a:latin typeface="+mn-lt"/>
              </a:rPr>
              <a:t>Lärpass</a:t>
            </a:r>
            <a:r>
              <a:rPr lang="en-US" sz="2400" b="0" dirty="0">
                <a:latin typeface="+mn-lt"/>
              </a:rPr>
              <a:t>​</a:t>
            </a:r>
          </a:p>
          <a:p>
            <a:pPr algn="l" fontAlgn="base"/>
            <a:r>
              <a:rPr lang="sv-SE" sz="2400" b="0" dirty="0">
                <a:latin typeface="+mn-lt"/>
              </a:rPr>
              <a:t>Syftet med lärpassen är få ökad kunskap om lärande. </a:t>
            </a:r>
            <a:br>
              <a:rPr lang="sv-SE" sz="2400" b="0" dirty="0">
                <a:latin typeface="+mn-lt"/>
              </a:rPr>
            </a:br>
            <a:r>
              <a:rPr lang="sv-SE" sz="2400" b="0" dirty="0">
                <a:latin typeface="+mn-lt"/>
              </a:rPr>
              <a:t>De tre olika lärpassen utforskar olika aspekter av lärande och hur lärande i förändring kan gynna både organisationen </a:t>
            </a:r>
            <a:br>
              <a:rPr lang="sv-SE" sz="2400" b="0" dirty="0">
                <a:latin typeface="+mn-lt"/>
              </a:rPr>
            </a:br>
            <a:r>
              <a:rPr lang="sv-SE" sz="2400" b="0" dirty="0">
                <a:latin typeface="+mn-lt"/>
              </a:rPr>
              <a:t>och individen. </a:t>
            </a: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Euclid Circular B Regular"/>
              <a:cs typeface="Euclid Circular B Regular"/>
              <a:sym typeface="Euclid Circular B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44" name="Bild 43" descr="Ett kugghjul med hel fyllning">
            <a:extLst>
              <a:ext uri="{FF2B5EF4-FFF2-40B4-BE49-F238E27FC236}">
                <a16:creationId xmlns:a16="http://schemas.microsoft.com/office/drawing/2014/main" id="{7D886E50-551E-4B39-A5B2-85CB64AC7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171426">
            <a:off x="11179146" y="4276763"/>
            <a:ext cx="2181282" cy="2181282"/>
          </a:xfrm>
          <a:prstGeom prst="rect">
            <a:avLst/>
          </a:prstGeom>
        </p:spPr>
      </p:pic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5AD06D1C-6B22-42EC-ADD0-32919AC3D2EB}"/>
              </a:ext>
            </a:extLst>
          </p:cNvPr>
          <p:cNvCxnSpPr>
            <a:cxnSpLocks/>
          </p:cNvCxnSpPr>
          <p:nvPr/>
        </p:nvCxnSpPr>
        <p:spPr>
          <a:xfrm flipV="1">
            <a:off x="12834488" y="4815618"/>
            <a:ext cx="2642864" cy="496304"/>
          </a:xfrm>
          <a:prstGeom prst="line">
            <a:avLst/>
          </a:prstGeom>
          <a:noFill/>
          <a:ln w="28575" cap="flat">
            <a:solidFill>
              <a:srgbClr val="4D345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Ellips 57">
            <a:extLst>
              <a:ext uri="{FF2B5EF4-FFF2-40B4-BE49-F238E27FC236}">
                <a16:creationId xmlns:a16="http://schemas.microsoft.com/office/drawing/2014/main" id="{61B68CA3-2C03-4EC5-8744-1E6D89BDE38E}"/>
              </a:ext>
            </a:extLst>
          </p:cNvPr>
          <p:cNvSpPr/>
          <p:nvPr/>
        </p:nvSpPr>
        <p:spPr>
          <a:xfrm>
            <a:off x="15290810" y="4659964"/>
            <a:ext cx="305416" cy="334647"/>
          </a:xfrm>
          <a:prstGeom prst="ellipse">
            <a:avLst/>
          </a:prstGeom>
          <a:solidFill>
            <a:srgbClr val="4D345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B5F73C01-220E-4F5E-8F56-BB1837351FF9}"/>
              </a:ext>
            </a:extLst>
          </p:cNvPr>
          <p:cNvSpPr txBox="1"/>
          <p:nvPr/>
        </p:nvSpPr>
        <p:spPr>
          <a:xfrm>
            <a:off x="15708488" y="4508717"/>
            <a:ext cx="4210493" cy="3901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algn="l" fontAlgn="base"/>
            <a:r>
              <a:rPr lang="sv-SE" sz="2400" dirty="0">
                <a:latin typeface="+mn-lt"/>
              </a:rPr>
              <a:t>Förberedelser inför workshopen</a:t>
            </a:r>
            <a:endParaRPr lang="en-US" sz="2400" dirty="0">
              <a:latin typeface="+mn-lt"/>
            </a:endParaRPr>
          </a:p>
          <a:p>
            <a:pPr algn="l" fontAlgn="base"/>
            <a:r>
              <a:rPr lang="sv-SE" sz="2400" b="0" dirty="0">
                <a:latin typeface="+mn-lt"/>
              </a:rPr>
              <a:t>Syftet är ge workshopledare en grund i tjänsten Lärande i förändring. Workshopledaren får även instruktioner om hen ska leda workshopen. </a:t>
            </a: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</p:txBody>
      </p:sp>
      <p:pic>
        <p:nvPicPr>
          <p:cNvPr id="51" name="Bild 50" descr="Ett kugghjul med hel fyllning">
            <a:extLst>
              <a:ext uri="{FF2B5EF4-FFF2-40B4-BE49-F238E27FC236}">
                <a16:creationId xmlns:a16="http://schemas.microsoft.com/office/drawing/2014/main" id="{4BF4C778-A5A6-4EEA-AC2B-1359EF0777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44202">
            <a:off x="10796918" y="6985577"/>
            <a:ext cx="3289673" cy="3289673"/>
          </a:xfrm>
          <a:prstGeom prst="rect">
            <a:avLst/>
          </a:prstGeom>
        </p:spPr>
      </p:pic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0D7C8896-B046-4749-9228-6E1DC5E9CFE8}"/>
              </a:ext>
            </a:extLst>
          </p:cNvPr>
          <p:cNvCxnSpPr>
            <a:cxnSpLocks/>
          </p:cNvCxnSpPr>
          <p:nvPr/>
        </p:nvCxnSpPr>
        <p:spPr>
          <a:xfrm flipV="1">
            <a:off x="13517092" y="7833206"/>
            <a:ext cx="1926426" cy="432719"/>
          </a:xfrm>
          <a:prstGeom prst="line">
            <a:avLst/>
          </a:prstGeom>
          <a:noFill/>
          <a:ln w="19050" cap="flat">
            <a:solidFill>
              <a:srgbClr val="30488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5" name="Ellips 64">
            <a:extLst>
              <a:ext uri="{FF2B5EF4-FFF2-40B4-BE49-F238E27FC236}">
                <a16:creationId xmlns:a16="http://schemas.microsoft.com/office/drawing/2014/main" id="{7F37FD26-0099-4166-B53C-731E574207DF}"/>
              </a:ext>
            </a:extLst>
          </p:cNvPr>
          <p:cNvSpPr/>
          <p:nvPr/>
        </p:nvSpPr>
        <p:spPr>
          <a:xfrm>
            <a:off x="15171936" y="7727617"/>
            <a:ext cx="305416" cy="334647"/>
          </a:xfrm>
          <a:prstGeom prst="ellipse">
            <a:avLst/>
          </a:prstGeom>
          <a:solidFill>
            <a:srgbClr val="3048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Neue Medium"/>
            </a:endParaRP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ACE4A27F-360C-4EB7-BEF1-03E57EB5D4E6}"/>
              </a:ext>
            </a:extLst>
          </p:cNvPr>
          <p:cNvSpPr txBox="1"/>
          <p:nvPr/>
        </p:nvSpPr>
        <p:spPr>
          <a:xfrm>
            <a:off x="15820750" y="7538586"/>
            <a:ext cx="4610375" cy="215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 lvl="0" algn="l" defTabSz="457200">
              <a:defRPr/>
            </a:pPr>
            <a:r>
              <a:rPr lang="sv-SE" sz="2400" dirty="0">
                <a:latin typeface="+mn-lt"/>
              </a:rPr>
              <a:t>Efter workshoppen</a:t>
            </a:r>
            <a:br>
              <a:rPr lang="sv-SE" sz="2400" b="0" dirty="0">
                <a:latin typeface="+mn-lt"/>
              </a:rPr>
            </a:br>
            <a:r>
              <a:rPr lang="sv-SE" sz="2400" b="0" dirty="0">
                <a:latin typeface="+mn-lt"/>
              </a:rPr>
              <a:t>Syftet är att ni ska få med kunskap om hur ni kan ta </a:t>
            </a:r>
            <a:br>
              <a:rPr lang="sv-SE" sz="2400" b="0" dirty="0">
                <a:latin typeface="+mn-lt"/>
              </a:rPr>
            </a:br>
            <a:r>
              <a:rPr lang="sv-SE" sz="2400" b="0" dirty="0">
                <a:latin typeface="+mn-lt"/>
              </a:rPr>
              <a:t>arbetet vidare.</a:t>
            </a:r>
            <a:endParaRPr lang="sv-SE" sz="2400" b="0" dirty="0">
              <a:latin typeface="+mn-lt"/>
              <a:sym typeface="Euclid Circular B Regular"/>
            </a:endParaRPr>
          </a:p>
          <a:p>
            <a:pPr marL="0" marR="0" lvl="0" indent="0" algn="l" defTabSz="4572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Euclid Circular B Regular"/>
              <a:cs typeface="Euclid Circular B Regular"/>
              <a:sym typeface="Euclid Circular B Regular"/>
            </a:endParaRPr>
          </a:p>
        </p:txBody>
      </p:sp>
      <p:sp>
        <p:nvSpPr>
          <p:cNvPr id="31" name="En lång vänsterställd rubrik på två rader och tidslinje under">
            <a:extLst>
              <a:ext uri="{FF2B5EF4-FFF2-40B4-BE49-F238E27FC236}">
                <a16:creationId xmlns:a16="http://schemas.microsoft.com/office/drawing/2014/main" id="{C2B085C4-28A7-4321-860B-2B824ED14096}"/>
              </a:ext>
            </a:extLst>
          </p:cNvPr>
          <p:cNvSpPr txBox="1"/>
          <p:nvPr/>
        </p:nvSpPr>
        <p:spPr>
          <a:xfrm>
            <a:off x="1688655" y="2281324"/>
            <a:ext cx="161570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pPr lvl="0"/>
            <a:r>
              <a:rPr lang="en-GB" dirty="0" err="1">
                <a:solidFill>
                  <a:schemeClr val="tx1"/>
                </a:solidFill>
                <a:latin typeface="+mn-lt"/>
              </a:rPr>
              <a:t>Tjänstens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delar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28682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em ipsum dolor sit amet consectetur adipiscing elit. Phasellus gravida justo eget nislo ullam corper id ornare mi imperdiet. In placerat diam fermentum auctor ipsum vehicula lacinia metuso de vecchio.…">
            <a:extLst>
              <a:ext uri="{FF2B5EF4-FFF2-40B4-BE49-F238E27FC236}">
                <a16:creationId xmlns:a16="http://schemas.microsoft.com/office/drawing/2014/main" id="{EEDB6D70-3209-064C-8E76-4779EEBE3C28}"/>
              </a:ext>
            </a:extLst>
          </p:cNvPr>
          <p:cNvSpPr txBox="1"/>
          <p:nvPr/>
        </p:nvSpPr>
        <p:spPr>
          <a:xfrm>
            <a:off x="1818792" y="5855263"/>
            <a:ext cx="7325207" cy="620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2800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</a:rPr>
              <a:t>Hur tar min arbetsplats del av tjänsten?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Euclid Circular B Regular"/>
              </a:rPr>
              <a:t>För att ta del av tjänsten behövs ett partsgemensamt avrop, vilket innebär att representanter från både arbetsgivare och fack står bakom avropet. Dessutom behöver parterna delta i de utvärderingar som Partsrådet kommer att genomföra för att följa upp och kontinuerligt förbättra tjänsterna.</a:t>
            </a:r>
            <a:endParaRPr lang="sv-SE" sz="2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2800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</a:rPr>
              <a:t> </a:t>
            </a:r>
          </a:p>
          <a:p>
            <a:pPr marL="571500" indent="-571500" algn="l" defTabSz="457200">
              <a:lnSpc>
                <a:spcPct val="130000"/>
              </a:lnSpc>
              <a:buFont typeface="Arial" panose="020B0604020202020204" pitchFamily="34" charset="0"/>
              <a:buChar char="•"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2800" dirty="0">
              <a:solidFill>
                <a:schemeClr val="tx1"/>
              </a:solidFill>
              <a:latin typeface="+mn-lt"/>
              <a:ea typeface="Euclid Circular A Semibold Ita" panose="020B0704000000000000" pitchFamily="34" charset="77"/>
            </a:endParaRP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sz="2800" dirty="0">
              <a:solidFill>
                <a:schemeClr val="tx1"/>
              </a:solidFill>
              <a:latin typeface="+mn-lt"/>
              <a:ea typeface="Euclid Circular A Semibold Ita" panose="020B0704000000000000" pitchFamily="34" charset="77"/>
            </a:endParaRPr>
          </a:p>
        </p:txBody>
      </p:sp>
      <p:sp>
        <p:nvSpPr>
          <p:cNvPr id="6" name="Lorem ipsum dolor sit amet consectetur adipiscing elit. Phasellus gravida justo eget nislo ullam corper id ornare mi imperdiet.…">
            <a:extLst>
              <a:ext uri="{FF2B5EF4-FFF2-40B4-BE49-F238E27FC236}">
                <a16:creationId xmlns:a16="http://schemas.microsoft.com/office/drawing/2014/main" id="{6540BAE3-8105-A24B-81AE-FFFA0F5A46F4}"/>
              </a:ext>
            </a:extLst>
          </p:cNvPr>
          <p:cNvSpPr txBox="1"/>
          <p:nvPr/>
        </p:nvSpPr>
        <p:spPr>
          <a:xfrm>
            <a:off x="10759440" y="5855263"/>
            <a:ext cx="10956530" cy="66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lnSpc>
                <a:spcPct val="150000"/>
              </a:lnSpc>
            </a:pPr>
            <a:endParaRPr lang="sv-SE" sz="2800" b="0" dirty="0">
              <a:solidFill>
                <a:schemeClr val="tx2"/>
              </a:solidFill>
              <a:latin typeface="+mn-lt"/>
              <a:ea typeface="Euclid Circular A Semibold Ita" panose="020B0704000000000000" pitchFamily="34" charset="77"/>
              <a:sym typeface="Euclid Circular B Regular"/>
            </a:endParaRPr>
          </a:p>
        </p:txBody>
      </p:sp>
      <p:sp>
        <p:nvSpPr>
          <p:cNvPr id="7" name="En lång vänsterställd rubrik på två rader med en hel del text">
            <a:extLst>
              <a:ext uri="{FF2B5EF4-FFF2-40B4-BE49-F238E27FC236}">
                <a16:creationId xmlns:a16="http://schemas.microsoft.com/office/drawing/2014/main" id="{27C4B965-261C-BF44-8B25-42E6E25A5143}"/>
              </a:ext>
            </a:extLst>
          </p:cNvPr>
          <p:cNvSpPr txBox="1"/>
          <p:nvPr/>
        </p:nvSpPr>
        <p:spPr>
          <a:xfrm>
            <a:off x="1753781" y="2730799"/>
            <a:ext cx="161570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</a:rPr>
              <a:t>Frågor och svar</a:t>
            </a:r>
            <a:endParaRPr dirty="0">
              <a:solidFill>
                <a:schemeClr val="tx1"/>
              </a:solidFill>
              <a:latin typeface="+mn-lt"/>
              <a:ea typeface="Euclid Circular A Semibold Ita" panose="020B0704000000000000" pitchFamily="34" charset="77"/>
            </a:endParaRPr>
          </a:p>
        </p:txBody>
      </p:sp>
      <p:sp>
        <p:nvSpPr>
          <p:cNvPr id="8" name="Lorem ipsum dolor sit amet consectetur adipiscing elit. Phasellus gravida justo eget nislo ullam corper id ornare mi imperdiet.…">
            <a:extLst>
              <a:ext uri="{FF2B5EF4-FFF2-40B4-BE49-F238E27FC236}">
                <a16:creationId xmlns:a16="http://schemas.microsoft.com/office/drawing/2014/main" id="{8C61B886-7C39-BB4A-9175-8CFDBC82A66F}"/>
              </a:ext>
            </a:extLst>
          </p:cNvPr>
          <p:cNvSpPr txBox="1"/>
          <p:nvPr/>
        </p:nvSpPr>
        <p:spPr>
          <a:xfrm>
            <a:off x="12541078" y="5855263"/>
            <a:ext cx="9174892" cy="583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50000"/>
              </a:lnSpc>
            </a:pPr>
            <a:r>
              <a:rPr lang="sv-SE" sz="2800" b="0" dirty="0">
                <a:solidFill>
                  <a:schemeClr val="tx1"/>
                </a:solidFill>
                <a:ea typeface="Euclid Circular A Semibold Ita" panose="020B0704000000000000" pitchFamily="34" charset="77"/>
              </a:rPr>
              <a:t>Hur mycket tid krävs från vår myndighet för att ta del av tjänsten?</a:t>
            </a:r>
            <a:b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Tjänsten är en självinstruerande utbildning för partsgemensamma grupper. Den eller de personer som planerar och leder arbetet kommer behöva lägga ett par timmar på förberedelser.</a:t>
            </a:r>
          </a:p>
          <a:p>
            <a:pPr algn="l">
              <a:lnSpc>
                <a:spcPct val="150000"/>
              </a:lnSpc>
            </a:pPr>
            <a:endParaRPr lang="sv-SE" sz="2800" b="0" dirty="0">
              <a:solidFill>
                <a:schemeClr val="tx1">
                  <a:lumMod val="50000"/>
                  <a:lumOff val="50000"/>
                </a:schemeClr>
              </a:solidFill>
              <a:ea typeface="Euclid Circular A Semibold Ita" panose="020B0704000000000000" pitchFamily="34" charset="77"/>
              <a:sym typeface="Euclid Circular B Regular"/>
            </a:endParaRPr>
          </a:p>
          <a:p>
            <a:pPr algn="l">
              <a:lnSpc>
                <a:spcPct val="150000"/>
              </a:lnSpc>
            </a:pPr>
            <a: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  <a:ea typeface="Euclid Circular A Semibold Ita" panose="020B0704000000000000" pitchFamily="34" charset="77"/>
                <a:sym typeface="Euclid Circular B Regular"/>
              </a:rPr>
              <a:t>Workshopdeltagarna behöver avsätta tid för workshoparbetet som sammanlagt tar ett par timmar. </a:t>
            </a:r>
            <a:endParaRPr lang="sv-SE" sz="2800" b="0" dirty="0">
              <a:solidFill>
                <a:schemeClr val="tx2"/>
              </a:solidFill>
              <a:ea typeface="Euclid Circular A Semibold Ita" panose="020B0704000000000000" pitchFamily="34" charset="77"/>
              <a:sym typeface="Euclid Circular B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41195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rem ipsum dolor sit amet consectetur adipiscing elit. Phasellus gravida justo eget nislo ullam corper id ornare mi imperdiet. In placerat diam fermentum auctor ipsum vehicula lacinia metuso de vecchio.…">
            <a:extLst>
              <a:ext uri="{FF2B5EF4-FFF2-40B4-BE49-F238E27FC236}">
                <a16:creationId xmlns:a16="http://schemas.microsoft.com/office/drawing/2014/main" id="{EEDB6D70-3209-064C-8E76-4779EEBE3C28}"/>
              </a:ext>
            </a:extLst>
          </p:cNvPr>
          <p:cNvSpPr txBox="1"/>
          <p:nvPr/>
        </p:nvSpPr>
        <p:spPr>
          <a:xfrm>
            <a:off x="1818793" y="5855263"/>
            <a:ext cx="9055451" cy="340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2800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77"/>
              </a:rPr>
              <a:t>Hur levereras tjänsten?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Myndigheten får tillgång till tjänsten efter ett partsgemensamt avrop. Leveransen sker i form </a:t>
            </a:r>
            <a:b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sv-SE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av en länk till en sida på Partsrådets utbildningswebb mailas ut. </a:t>
            </a:r>
          </a:p>
          <a:p>
            <a:pPr algn="l" defTabSz="457200">
              <a:lnSpc>
                <a:spcPct val="130000"/>
              </a:lnSpc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sz="28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Lorem ipsum dolor sit amet consectetur adipiscing elit. Phasellus gravida justo eget nislo ullam corper id ornare mi imperdiet.…">
            <a:extLst>
              <a:ext uri="{FF2B5EF4-FFF2-40B4-BE49-F238E27FC236}">
                <a16:creationId xmlns:a16="http://schemas.microsoft.com/office/drawing/2014/main" id="{6540BAE3-8105-A24B-81AE-FFFA0F5A46F4}"/>
              </a:ext>
            </a:extLst>
          </p:cNvPr>
          <p:cNvSpPr txBox="1"/>
          <p:nvPr/>
        </p:nvSpPr>
        <p:spPr>
          <a:xfrm>
            <a:off x="12541078" y="5855263"/>
            <a:ext cx="9174892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1500" indent="-571500" algn="l" defTabSz="457200">
              <a:lnSpc>
                <a:spcPct val="130000"/>
              </a:lnSpc>
              <a:buFont typeface="Arial" panose="020B0604020202020204" pitchFamily="34" charset="0"/>
              <a:buChar char="•"/>
              <a:defRPr sz="2800" b="0">
                <a:latin typeface="Euclid Circular B Regular"/>
                <a:ea typeface="Euclid Circular B Regular"/>
                <a:cs typeface="Euclid Circular B Regular"/>
                <a:sym typeface="Euclid Circular B Regular"/>
              </a:defRPr>
            </a:pPr>
            <a:endParaRPr lang="sv-SE" sz="3600" dirty="0">
              <a:solidFill>
                <a:schemeClr val="tx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En lång vänsterställd rubrik på två rader med en hel del text">
            <a:extLst>
              <a:ext uri="{FF2B5EF4-FFF2-40B4-BE49-F238E27FC236}">
                <a16:creationId xmlns:a16="http://schemas.microsoft.com/office/drawing/2014/main" id="{27C4B965-261C-BF44-8B25-42E6E25A5143}"/>
              </a:ext>
            </a:extLst>
          </p:cNvPr>
          <p:cNvSpPr txBox="1"/>
          <p:nvPr/>
        </p:nvSpPr>
        <p:spPr>
          <a:xfrm>
            <a:off x="1753781" y="2730799"/>
            <a:ext cx="161570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>
            <a:lvl1pPr algn="l" defTabSz="457200">
              <a:lnSpc>
                <a:spcPct val="90000"/>
              </a:lnSpc>
              <a:defRPr sz="8000" b="0" spc="-159">
                <a:latin typeface="Euclid Circular B SemiBold"/>
                <a:ea typeface="Euclid Circular B SemiBold"/>
                <a:cs typeface="Euclid Circular B SemiBold"/>
                <a:sym typeface="Euclid Circular B SemiBold"/>
              </a:defRPr>
            </a:lvl1pPr>
          </a:lstStyle>
          <a:p>
            <a:r>
              <a:rPr lang="sv-SE" dirty="0">
                <a:solidFill>
                  <a:schemeClr val="tx1"/>
                </a:solidFill>
                <a:latin typeface="+mn-lt"/>
                <a:ea typeface="Euclid Circular A Semibold Ita" panose="020B0704000000000000" pitchFamily="34" charset="0"/>
              </a:rPr>
              <a:t>Frågor och svar</a:t>
            </a:r>
            <a:endParaRPr dirty="0">
              <a:solidFill>
                <a:schemeClr val="tx1"/>
              </a:solidFill>
              <a:latin typeface="+mn-lt"/>
              <a:ea typeface="Euclid Circular A Semibold Ita" panose="020B07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72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50800" tIns="50800" rIns="50800" bIns="50800">
        <a:spAutoFit/>
      </a:bodyPr>
      <a:lstStyle>
        <a:defPPr algn="l" defTabSz="457200">
          <a:lnSpc>
            <a:spcPct val="130000"/>
          </a:lnSpc>
          <a:defRPr sz="3200" b="0" dirty="0">
            <a:latin typeface="+mn-lt"/>
            <a:ea typeface="Euclid Circular B Regular"/>
            <a:cs typeface="Euclid Circular B Regular"/>
            <a:sym typeface="Euclid Circular B Regular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mall Arial" id="{B1F1D25F-EE00-7145-A98F-D2149737467B}" vid="{A443FA52-DD45-5A4F-BF29-350563B1B7C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74</TotalTime>
  <Words>509</Words>
  <Application>Microsoft Macintosh PowerPoint</Application>
  <PresentationFormat>Anpassad</PresentationFormat>
  <Paragraphs>52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Euclid Circular B Regular</vt:lpstr>
      <vt:lpstr>Helvetica Neue</vt:lpstr>
      <vt:lpstr>Helvetica Neue Light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Caroline Edgren</dc:creator>
  <cp:keywords/>
  <dc:description/>
  <cp:lastModifiedBy>Caroline Edgren</cp:lastModifiedBy>
  <cp:revision>4</cp:revision>
  <dcterms:created xsi:type="dcterms:W3CDTF">2021-09-22T11:39:01Z</dcterms:created>
  <dcterms:modified xsi:type="dcterms:W3CDTF">2021-10-18T08:35:23Z</dcterms:modified>
  <cp:category/>
</cp:coreProperties>
</file>